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8B36-6B50-4DCF-AD58-7CB00A213344}" type="datetimeFigureOut">
              <a:rPr lang="en-IN" smtClean="0"/>
              <a:t>06-02-2025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7EC2F-92F9-4CF7-B188-18B9CDE72C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8057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8B36-6B50-4DCF-AD58-7CB00A213344}" type="datetimeFigureOut">
              <a:rPr lang="en-IN" smtClean="0"/>
              <a:t>06-02-2025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7EC2F-92F9-4CF7-B188-18B9CDE72C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7402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8B36-6B50-4DCF-AD58-7CB00A213344}" type="datetimeFigureOut">
              <a:rPr lang="en-IN" smtClean="0"/>
              <a:t>06-02-2025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7EC2F-92F9-4CF7-B188-18B9CDE72C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17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tzhalter Diagramm + Textf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hidden="1">
            <a:extLst>
              <a:ext uri="{FF2B5EF4-FFF2-40B4-BE49-F238E27FC236}">
                <a16:creationId xmlns:a16="http://schemas.microsoft.com/office/drawing/2014/main" id="{5F149753-B02F-4F99-9A4A-FA6D61440A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688651" cy="6858000"/>
          </a:xfrm>
          <a:prstGeom prst="rect">
            <a:avLst/>
          </a:prstGeom>
        </p:spPr>
      </p:pic>
      <p:sp>
        <p:nvSpPr>
          <p:cNvPr id="24" name="Rechteck 23" hidden="1">
            <a:extLst>
              <a:ext uri="{FF2B5EF4-FFF2-40B4-BE49-F238E27FC236}">
                <a16:creationId xmlns:a16="http://schemas.microsoft.com/office/drawing/2014/main" id="{E5143D05-E071-44DA-B96D-A0D83DC0E606}"/>
              </a:ext>
            </a:extLst>
          </p:cNvPr>
          <p:cNvSpPr/>
          <p:nvPr userDrawn="1"/>
        </p:nvSpPr>
        <p:spPr>
          <a:xfrm>
            <a:off x="172532" y="167268"/>
            <a:ext cx="11846932" cy="65234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D7539FD2-EE13-8C4E-9F50-9097F5CC87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097990" y="6494460"/>
            <a:ext cx="723675" cy="245790"/>
          </a:xfrm>
        </p:spPr>
        <p:txBody>
          <a:bodyPr lIns="90000" anchor="ctr"/>
          <a:lstStyle>
            <a:lvl1pPr algn="r">
              <a:defRPr sz="600">
                <a:latin typeface="Libre Franklin" pitchFamily="2" charset="77"/>
              </a:defRPr>
            </a:lvl1pPr>
          </a:lstStyle>
          <a:p>
            <a:fld id="{D4A7F223-684F-674E-8418-1E5101C2620A}" type="datetime1">
              <a:rPr lang="de-DE" smtClean="0"/>
              <a:pPr/>
              <a:t>06.02.2025</a:t>
            </a:fld>
            <a:endParaRPr lang="en-GB" dirty="0"/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056F9E3B-66E7-CF42-8C2D-98F9B11BA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2172" y="6494462"/>
            <a:ext cx="4114800" cy="245790"/>
          </a:xfrm>
        </p:spPr>
        <p:txBody>
          <a:bodyPr anchor="ctr"/>
          <a:lstStyle>
            <a:lvl1pPr>
              <a:defRPr sz="600" b="0" i="0">
                <a:latin typeface="Libre Franklin" pitchFamily="2" charset="77"/>
              </a:defRPr>
            </a:lvl1pPr>
          </a:lstStyle>
          <a:p>
            <a:r>
              <a:rPr lang="en-GB"/>
              <a:t>HYMER</a:t>
            </a:r>
            <a:endParaRPr lang="en-GB" dirty="0"/>
          </a:p>
        </p:txBody>
      </p:sp>
      <p:sp>
        <p:nvSpPr>
          <p:cNvPr id="21" name="Foliennummernplatzhalter 5">
            <a:extLst>
              <a:ext uri="{FF2B5EF4-FFF2-40B4-BE49-F238E27FC236}">
                <a16:creationId xmlns:a16="http://schemas.microsoft.com/office/drawing/2014/main" id="{2D30DAB7-1428-0047-BDA2-7645D81C6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1292" y="6494460"/>
            <a:ext cx="309059" cy="245791"/>
          </a:xfrm>
        </p:spPr>
        <p:txBody>
          <a:bodyPr anchor="ctr"/>
          <a:lstStyle>
            <a:lvl1pPr>
              <a:defRPr sz="600" b="0" i="0">
                <a:latin typeface="Libre Franklin" pitchFamily="2" charset="77"/>
              </a:defRPr>
            </a:lvl1pPr>
          </a:lstStyle>
          <a:p>
            <a:fld id="{18299E47-36AB-422A-8771-01693144F6A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EE4F438-0709-3048-B976-CF160FE8ED1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690168" y="2498288"/>
            <a:ext cx="5131498" cy="3810437"/>
          </a:xfrm>
        </p:spPr>
        <p:txBody>
          <a:bodyPr lIns="0" tIns="0"/>
          <a:lstStyle>
            <a:lvl1pPr marL="0" indent="0">
              <a:lnSpc>
                <a:spcPts val="2260"/>
              </a:lnSpc>
              <a:spcBef>
                <a:spcPts val="300"/>
              </a:spcBef>
              <a:spcAft>
                <a:spcPts val="300"/>
              </a:spcAft>
              <a:buNone/>
              <a:defRPr sz="1800" b="0" i="0" cap="all" baseline="0">
                <a:solidFill>
                  <a:schemeClr val="tx2"/>
                </a:solidFill>
                <a:latin typeface="Libre Franklin Medium" pitchFamily="2" charset="77"/>
              </a:defRPr>
            </a:lvl1pPr>
            <a:lvl2pPr marL="0" indent="0" algn="just">
              <a:lnSpc>
                <a:spcPts val="2260"/>
              </a:lnSpc>
              <a:spcBef>
                <a:spcPts val="300"/>
              </a:spcBef>
              <a:spcAft>
                <a:spcPts val="300"/>
              </a:spcAft>
              <a:buNone/>
              <a:defRPr sz="1800" b="0" i="0">
                <a:solidFill>
                  <a:schemeClr val="tx1"/>
                </a:solidFill>
                <a:latin typeface="Libre Franklin" pitchFamily="2" charset="77"/>
              </a:defRPr>
            </a:lvl2pPr>
            <a:lvl3pPr marL="360000">
              <a:buClr>
                <a:schemeClr val="tx2"/>
              </a:buClr>
              <a:buSzPct val="90000"/>
              <a:defRPr sz="1800" b="0" i="0">
                <a:solidFill>
                  <a:schemeClr val="tx1"/>
                </a:solidFill>
                <a:latin typeface="Libre Franklin" pitchFamily="2" charset="77"/>
              </a:defRPr>
            </a:lvl3pPr>
            <a:lvl4pPr marL="360000">
              <a:buClr>
                <a:schemeClr val="tx2"/>
              </a:buClr>
              <a:buSzPct val="90000"/>
              <a:defRPr sz="1800" b="0" i="0">
                <a:solidFill>
                  <a:schemeClr val="tx1"/>
                </a:solidFill>
                <a:latin typeface="Libre Franklin" pitchFamily="2" charset="77"/>
              </a:defRPr>
            </a:lvl4pPr>
            <a:lvl5pPr marL="360000">
              <a:buClr>
                <a:schemeClr val="tx2"/>
              </a:buClr>
              <a:buSzPct val="90000"/>
              <a:defRPr sz="1800" b="0" i="0">
                <a:solidFill>
                  <a:schemeClr val="tx1"/>
                </a:solidFill>
                <a:latin typeface="Libre Franklin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de-DE" dirty="0"/>
          </a:p>
        </p:txBody>
      </p:sp>
      <p:cxnSp>
        <p:nvCxnSpPr>
          <p:cNvPr id="25" name="Gerader Verbinder 9">
            <a:extLst>
              <a:ext uri="{FF2B5EF4-FFF2-40B4-BE49-F238E27FC236}">
                <a16:creationId xmlns:a16="http://schemas.microsoft.com/office/drawing/2014/main" id="{D9D26BBF-F2B7-A94C-8EFE-413582AAAB0B}"/>
              </a:ext>
            </a:extLst>
          </p:cNvPr>
          <p:cNvCxnSpPr>
            <a:cxnSpLocks/>
          </p:cNvCxnSpPr>
          <p:nvPr userDrawn="1"/>
        </p:nvCxnSpPr>
        <p:spPr>
          <a:xfrm flipH="1">
            <a:off x="347156" y="1481890"/>
            <a:ext cx="761758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el 1">
            <a:extLst>
              <a:ext uri="{FF2B5EF4-FFF2-40B4-BE49-F238E27FC236}">
                <a16:creationId xmlns:a16="http://schemas.microsoft.com/office/drawing/2014/main" id="{830C2894-3E1C-B446-8721-5051BCEDD6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646" y="844475"/>
            <a:ext cx="11492272" cy="365125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00000"/>
              </a:lnSpc>
              <a:defRPr sz="2800" b="0" i="0" cap="all" baseline="0">
                <a:solidFill>
                  <a:schemeClr val="tx2"/>
                </a:solidFill>
                <a:latin typeface="Libre Franklin Medium" pitchFamily="2" charset="77"/>
              </a:defRPr>
            </a:lvl1pPr>
          </a:lstStyle>
          <a:p>
            <a:r>
              <a:rPr lang="en-GB" dirty="0" err="1"/>
              <a:t>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788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11">
          <p15:clr>
            <a:srgbClr val="FBAE40"/>
          </p15:clr>
        </p15:guide>
        <p15:guide id="3" orient="horz" pos="1139">
          <p15:clr>
            <a:srgbClr val="FBAE40"/>
          </p15:clr>
        </p15:guide>
        <p15:guide id="5" pos="7469">
          <p15:clr>
            <a:srgbClr val="FBAE40"/>
          </p15:clr>
        </p15:guide>
        <p15:guide id="6" orient="horz" pos="4065">
          <p15:clr>
            <a:srgbClr val="FBAE40"/>
          </p15:clr>
        </p15:guide>
        <p15:guide id="7" pos="7242">
          <p15:clr>
            <a:srgbClr val="FBAE40"/>
          </p15:clr>
        </p15:guide>
        <p15:guide id="8" orient="horz" pos="686">
          <p15:clr>
            <a:srgbClr val="FBAE40"/>
          </p15:clr>
        </p15:guide>
        <p15:guide id="9" orient="horz" pos="91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8B36-6B50-4DCF-AD58-7CB00A213344}" type="datetimeFigureOut">
              <a:rPr lang="en-IN" smtClean="0"/>
              <a:t>06-02-2025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7EC2F-92F9-4CF7-B188-18B9CDE72C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12860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8B36-6B50-4DCF-AD58-7CB00A213344}" type="datetimeFigureOut">
              <a:rPr lang="en-IN" smtClean="0"/>
              <a:t>06-02-2025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7EC2F-92F9-4CF7-B188-18B9CDE72C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2894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8B36-6B50-4DCF-AD58-7CB00A213344}" type="datetimeFigureOut">
              <a:rPr lang="en-IN" smtClean="0"/>
              <a:t>06-02-2025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7EC2F-92F9-4CF7-B188-18B9CDE72C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8821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8B36-6B50-4DCF-AD58-7CB00A213344}" type="datetimeFigureOut">
              <a:rPr lang="en-IN" smtClean="0"/>
              <a:t>06-02-2025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7EC2F-92F9-4CF7-B188-18B9CDE72C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1465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8B36-6B50-4DCF-AD58-7CB00A213344}" type="datetimeFigureOut">
              <a:rPr lang="en-IN" smtClean="0"/>
              <a:t>06-02-2025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7EC2F-92F9-4CF7-B188-18B9CDE72C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0945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8B36-6B50-4DCF-AD58-7CB00A213344}" type="datetimeFigureOut">
              <a:rPr lang="en-IN" smtClean="0"/>
              <a:t>06-02-2025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7EC2F-92F9-4CF7-B188-18B9CDE72C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56137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8B36-6B50-4DCF-AD58-7CB00A213344}" type="datetimeFigureOut">
              <a:rPr lang="en-IN" smtClean="0"/>
              <a:t>06-02-2025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7EC2F-92F9-4CF7-B188-18B9CDE72C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55035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8B36-6B50-4DCF-AD58-7CB00A213344}" type="datetimeFigureOut">
              <a:rPr lang="en-IN" smtClean="0"/>
              <a:t>06-02-2025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7EC2F-92F9-4CF7-B188-18B9CDE72C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31806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88B36-6B50-4DCF-AD58-7CB00A213344}" type="datetimeFigureOut">
              <a:rPr lang="en-IN" smtClean="0"/>
              <a:t>06-02-2025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7EC2F-92F9-4CF7-B188-18B9CDE72C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9728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1A3CAA7-C88F-92A7-941E-C2D0F05BEE8E}"/>
              </a:ext>
            </a:extLst>
          </p:cNvPr>
          <p:cNvSpPr txBox="1"/>
          <p:nvPr/>
        </p:nvSpPr>
        <p:spPr>
          <a:xfrm>
            <a:off x="716971" y="1364710"/>
            <a:ext cx="503247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Battery Pack – Pam Crash</a:t>
            </a:r>
          </a:p>
          <a:p>
            <a:endParaRPr lang="fr-FR" sz="3200" b="1" dirty="0"/>
          </a:p>
          <a:p>
            <a:endParaRPr lang="fr-FR" sz="3200" b="1" dirty="0"/>
          </a:p>
          <a:p>
            <a:endParaRPr lang="fr-FR" sz="3200" b="1" dirty="0" smtClean="0"/>
          </a:p>
          <a:p>
            <a:endParaRPr lang="fr-FR" sz="3200" b="1" dirty="0"/>
          </a:p>
          <a:p>
            <a:endParaRPr lang="fr-FR" sz="3200" b="1" dirty="0"/>
          </a:p>
          <a:p>
            <a:endParaRPr lang="fr-FR" sz="3200" b="1" dirty="0"/>
          </a:p>
          <a:p>
            <a:endParaRPr lang="fr-FR" sz="3200" b="1" dirty="0"/>
          </a:p>
          <a:p>
            <a:r>
              <a:rPr lang="fr-FR" sz="2800" b="1" dirty="0" smtClean="0"/>
              <a:t>06.02.2025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1867548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8A177B-D47E-1AA9-C651-062AD8C07B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6B0BA6A-2ED4-725C-B987-004188771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9E47-36AB-422A-8771-01693144F6AF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1A0A096-D070-573A-7658-B881DB2CE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Bolts – in general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AD35304-4E80-6DC3-4A95-06BC2A9FCA9E}"/>
              </a:ext>
            </a:extLst>
          </p:cNvPr>
          <p:cNvSpPr txBox="1"/>
          <p:nvPr/>
        </p:nvSpPr>
        <p:spPr>
          <a:xfrm>
            <a:off x="1060704" y="1792224"/>
            <a:ext cx="2569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Beams spiders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74F6669-4281-AFE0-5E32-18296CBF1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667" y="2651759"/>
            <a:ext cx="2304525" cy="362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417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BADEE-93A5-E23D-0A3A-74D53A6649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67FB60B-851B-6C8B-77E3-18509110F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9E47-36AB-422A-8771-01693144F6AF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9AFE308-5D7B-3B43-FB43-31C105CF0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Mass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134D7EA-8ECE-0117-5336-944306520245}"/>
              </a:ext>
            </a:extLst>
          </p:cNvPr>
          <p:cNvSpPr txBox="1"/>
          <p:nvPr/>
        </p:nvSpPr>
        <p:spPr>
          <a:xfrm>
            <a:off x="589806" y="1975104"/>
            <a:ext cx="739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ighlight>
                  <a:srgbClr val="FFFF00"/>
                </a:highlight>
              </a:rPr>
              <a:t>Information regarding mass distribution is needed</a:t>
            </a:r>
          </a:p>
        </p:txBody>
      </p:sp>
    </p:spTree>
    <p:extLst>
      <p:ext uri="{BB962C8B-B14F-4D97-AF65-F5344CB8AC3E}">
        <p14:creationId xmlns:p14="http://schemas.microsoft.com/office/powerpoint/2010/main" val="3500821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F8499D-5F5E-68D7-415A-BD61FD195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1BBF352-CAC6-F84A-2305-7F4FBAD96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9E47-36AB-422A-8771-01693144F6AF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BD36D24-9A18-3657-A71D-D4F33058B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Delivery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4922697-1975-08BD-F1B6-A3CC5E9FB5E5}"/>
              </a:ext>
            </a:extLst>
          </p:cNvPr>
          <p:cNvSpPr txBox="1"/>
          <p:nvPr/>
        </p:nvSpPr>
        <p:spPr>
          <a:xfrm>
            <a:off x="505821" y="1810512"/>
            <a:ext cx="73929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Final FE-Model</a:t>
            </a:r>
          </a:p>
          <a:p>
            <a:endParaRPr lang="en-GB" dirty="0"/>
          </a:p>
          <a:p>
            <a:r>
              <a:rPr lang="en-GB" dirty="0"/>
              <a:t>Deadline </a:t>
            </a:r>
            <a:r>
              <a:rPr lang="en-GB" dirty="0" smtClean="0"/>
              <a:t>12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r>
              <a:rPr lang="en-GB" dirty="0"/>
              <a:t>of Feb. 2025 EOB </a:t>
            </a:r>
          </a:p>
        </p:txBody>
      </p:sp>
    </p:spTree>
    <p:extLst>
      <p:ext uri="{BB962C8B-B14F-4D97-AF65-F5344CB8AC3E}">
        <p14:creationId xmlns:p14="http://schemas.microsoft.com/office/powerpoint/2010/main" val="1555675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5E33218-92AA-360C-DC1B-611031456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9E47-36AB-422A-8771-01693144F6AF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7180318-91DD-35E2-8C35-8BA147F06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Inputs, </a:t>
            </a:r>
            <a:r>
              <a:rPr lang="en-GB" dirty="0" smtClean="0"/>
              <a:t>06.02.2025</a:t>
            </a:r>
            <a:endParaRPr lang="en-GB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D3F6B4F-7E1E-33E9-EF10-734146CE7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13" y="2149434"/>
            <a:ext cx="3060940" cy="182286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B3D2932-2865-9281-11C4-BF812B145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395" y="2124653"/>
            <a:ext cx="3718992" cy="2214747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D7D00AAE-49C4-A44A-CD7F-79CF42C74138}"/>
              </a:ext>
            </a:extLst>
          </p:cNvPr>
          <p:cNvSpPr txBox="1"/>
          <p:nvPr/>
        </p:nvSpPr>
        <p:spPr>
          <a:xfrm>
            <a:off x="1036864" y="1755321"/>
            <a:ext cx="1012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CAD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4BFDCC1-F5B4-1270-DB74-40050DD652AC}"/>
              </a:ext>
            </a:extLst>
          </p:cNvPr>
          <p:cNvSpPr txBox="1"/>
          <p:nvPr/>
        </p:nvSpPr>
        <p:spPr>
          <a:xfrm>
            <a:off x="4792436" y="1755321"/>
            <a:ext cx="2193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FEM - Example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F8F0680-7310-6E66-9DDE-7FF7FCFBEC3C}"/>
              </a:ext>
            </a:extLst>
          </p:cNvPr>
          <p:cNvSpPr txBox="1"/>
          <p:nvPr/>
        </p:nvSpPr>
        <p:spPr>
          <a:xfrm>
            <a:off x="9372600" y="1755321"/>
            <a:ext cx="2193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Guideline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3AA605E0-1DE6-06DD-C2E0-86428E60FDB4}"/>
              </a:ext>
            </a:extLst>
          </p:cNvPr>
          <p:cNvSpPr txBox="1"/>
          <p:nvPr/>
        </p:nvSpPr>
        <p:spPr>
          <a:xfrm>
            <a:off x="4792436" y="4339400"/>
            <a:ext cx="29309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SDI5-00034471-000.003-E068_NTP_DATA FOR CRASH SIMULATION</a:t>
            </a:r>
            <a:endParaRPr lang="en-GB" sz="1000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5B4DEEA6-C165-5408-7396-E2390A9C4C55}"/>
              </a:ext>
            </a:extLst>
          </p:cNvPr>
          <p:cNvSpPr txBox="1"/>
          <p:nvPr/>
        </p:nvSpPr>
        <p:spPr>
          <a:xfrm>
            <a:off x="366646" y="4277485"/>
            <a:ext cx="27240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PHEV_2.0_FlatPack_C2_PamCrash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5EB12FAE-052B-AC4E-B097-FFB769554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2600" y="2235157"/>
            <a:ext cx="1352075" cy="1993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0630864B-AB05-8EFA-1CF0-9D64739046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3534" y="4480560"/>
            <a:ext cx="3432081" cy="1316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2478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A5DA77-2A4A-90EB-BDA9-34A65A5FD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34FB4AE-8159-48DA-FBEA-061C73AD7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9E47-36AB-422A-8771-01693144F6AF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04A7E7E-83B9-2339-5203-694025EE8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MESHING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F2A258C-014E-DE90-A1F7-B6B9EF775C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90" t="10702"/>
          <a:stretch/>
        </p:blipFill>
        <p:spPr>
          <a:xfrm>
            <a:off x="4224527" y="1899428"/>
            <a:ext cx="4820519" cy="4114097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7A14D57-802B-2F78-4187-BBE9EC39239F}"/>
              </a:ext>
            </a:extLst>
          </p:cNvPr>
          <p:cNvSpPr txBox="1"/>
          <p:nvPr/>
        </p:nvSpPr>
        <p:spPr>
          <a:xfrm>
            <a:off x="2039815" y="4532900"/>
            <a:ext cx="4891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noProof="0" dirty="0"/>
              <a:t>HOUSING:</a:t>
            </a:r>
          </a:p>
          <a:p>
            <a:r>
              <a:rPr lang="en-GB" noProof="0" dirty="0"/>
              <a:t>Target Element length = </a:t>
            </a:r>
            <a:r>
              <a:rPr lang="en-GB" b="1" noProof="0" dirty="0"/>
              <a:t>6mm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F3A42CB-0657-8CAC-3F12-D012653641DA}"/>
              </a:ext>
            </a:extLst>
          </p:cNvPr>
          <p:cNvSpPr txBox="1"/>
          <p:nvPr/>
        </p:nvSpPr>
        <p:spPr>
          <a:xfrm>
            <a:off x="1088839" y="1576262"/>
            <a:ext cx="4891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noProof="0" dirty="0"/>
              <a:t>Shells:</a:t>
            </a:r>
          </a:p>
          <a:p>
            <a:r>
              <a:rPr lang="en-GB" noProof="0" dirty="0"/>
              <a:t>Target Element length = 5mm</a:t>
            </a:r>
          </a:p>
        </p:txBody>
      </p:sp>
    </p:spTree>
    <p:extLst>
      <p:ext uri="{BB962C8B-B14F-4D97-AF65-F5344CB8AC3E}">
        <p14:creationId xmlns:p14="http://schemas.microsoft.com/office/powerpoint/2010/main" val="2469484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030BF6-A875-ED42-BA9E-AD54DDF8D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55C483A-64A1-F401-F5F7-0C8D0DCB6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9E47-36AB-422A-8771-01693144F6AF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75FBC39-F53A-0122-E7B0-34E6F480B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MESHING: cells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02794A1-367D-ABA8-F882-4B1C3A73C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46" y="1837944"/>
            <a:ext cx="3499516" cy="3044745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7E3A2DE0-2B2E-85E6-8057-3147DA690279}"/>
              </a:ext>
            </a:extLst>
          </p:cNvPr>
          <p:cNvSpPr txBox="1"/>
          <p:nvPr/>
        </p:nvSpPr>
        <p:spPr>
          <a:xfrm>
            <a:off x="-39977" y="5365409"/>
            <a:ext cx="4891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noProof="0" dirty="0"/>
              <a:t>Cells will be re-positioned,</a:t>
            </a:r>
          </a:p>
          <a:p>
            <a:r>
              <a:rPr lang="en-GB" dirty="0"/>
              <a:t>Re-meshed in bottom area </a:t>
            </a:r>
            <a:endParaRPr lang="en-GB" noProof="0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D94A27CE-FFC3-21E8-4A66-D74A30734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140" y="5264051"/>
            <a:ext cx="1893865" cy="1230409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E63108E8-5223-4817-92D3-F20FD3B624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8332" y="1324036"/>
            <a:ext cx="6024548" cy="3558653"/>
          </a:xfrm>
          <a:prstGeom prst="rect">
            <a:avLst/>
          </a:prstGeom>
        </p:spPr>
      </p:pic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1BF5B0D1-4097-2A8A-E88F-477F578D6D7B}"/>
              </a:ext>
            </a:extLst>
          </p:cNvPr>
          <p:cNvCxnSpPr/>
          <p:nvPr/>
        </p:nvCxnSpPr>
        <p:spPr>
          <a:xfrm flipV="1">
            <a:off x="8979408" y="2432304"/>
            <a:ext cx="1627632" cy="1993392"/>
          </a:xfrm>
          <a:prstGeom prst="line">
            <a:avLst/>
          </a:prstGeom>
          <a:ln w="9525">
            <a:solidFill>
              <a:srgbClr val="F612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8FDD822E-B4C9-CA28-CF77-B91A400026D4}"/>
              </a:ext>
            </a:extLst>
          </p:cNvPr>
          <p:cNvCxnSpPr>
            <a:cxnSpLocks/>
          </p:cNvCxnSpPr>
          <p:nvPr/>
        </p:nvCxnSpPr>
        <p:spPr>
          <a:xfrm flipV="1">
            <a:off x="9281160" y="2335162"/>
            <a:ext cx="597465" cy="731727"/>
          </a:xfrm>
          <a:prstGeom prst="line">
            <a:avLst/>
          </a:prstGeom>
          <a:ln w="9525">
            <a:solidFill>
              <a:srgbClr val="F612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feil: nach rechts 22">
            <a:extLst>
              <a:ext uri="{FF2B5EF4-FFF2-40B4-BE49-F238E27FC236}">
                <a16:creationId xmlns:a16="http://schemas.microsoft.com/office/drawing/2014/main" id="{0746F474-D43E-85ED-E06B-82FBB95BF41C}"/>
              </a:ext>
            </a:extLst>
          </p:cNvPr>
          <p:cNvSpPr/>
          <p:nvPr/>
        </p:nvSpPr>
        <p:spPr>
          <a:xfrm rot="10800000">
            <a:off x="9025128" y="2526004"/>
            <a:ext cx="512064" cy="25159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Pfeil: nach rechts 23">
            <a:extLst>
              <a:ext uri="{FF2B5EF4-FFF2-40B4-BE49-F238E27FC236}">
                <a16:creationId xmlns:a16="http://schemas.microsoft.com/office/drawing/2014/main" id="{05EAC514-5F51-BA3D-CA39-1EA28A00FCB1}"/>
              </a:ext>
            </a:extLst>
          </p:cNvPr>
          <p:cNvSpPr/>
          <p:nvPr/>
        </p:nvSpPr>
        <p:spPr>
          <a:xfrm rot="10800000" flipH="1">
            <a:off x="7647489" y="2415010"/>
            <a:ext cx="597465" cy="25159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C860BA09-FC28-E9C7-3237-1E6D906D8B85}"/>
              </a:ext>
            </a:extLst>
          </p:cNvPr>
          <p:cNvCxnSpPr>
            <a:cxnSpLocks/>
          </p:cNvCxnSpPr>
          <p:nvPr/>
        </p:nvCxnSpPr>
        <p:spPr>
          <a:xfrm flipV="1">
            <a:off x="7341899" y="2066440"/>
            <a:ext cx="597465" cy="731727"/>
          </a:xfrm>
          <a:prstGeom prst="line">
            <a:avLst/>
          </a:prstGeom>
          <a:ln w="9525">
            <a:solidFill>
              <a:srgbClr val="F612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83F44A2F-555C-05B7-CDBF-FB1139A684C8}"/>
              </a:ext>
            </a:extLst>
          </p:cNvPr>
          <p:cNvCxnSpPr>
            <a:cxnSpLocks/>
          </p:cNvCxnSpPr>
          <p:nvPr/>
        </p:nvCxnSpPr>
        <p:spPr>
          <a:xfrm flipV="1">
            <a:off x="9281160" y="2809214"/>
            <a:ext cx="597465" cy="731727"/>
          </a:xfrm>
          <a:prstGeom prst="line">
            <a:avLst/>
          </a:prstGeom>
          <a:ln w="9525">
            <a:solidFill>
              <a:srgbClr val="F612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5587015F-706F-298F-B2F9-3737687FD277}"/>
              </a:ext>
            </a:extLst>
          </p:cNvPr>
          <p:cNvSpPr txBox="1"/>
          <p:nvPr/>
        </p:nvSpPr>
        <p:spPr>
          <a:xfrm>
            <a:off x="6217920" y="5166360"/>
            <a:ext cx="4315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 move the nodes of the cell to fulfil quality criteria (min </a:t>
            </a:r>
            <a:r>
              <a:rPr lang="en-GB" dirty="0" err="1"/>
              <a:t>lenght</a:t>
            </a:r>
            <a:r>
              <a:rPr lang="en-GB" dirty="0"/>
              <a:t>=3min )</a:t>
            </a:r>
          </a:p>
        </p:txBody>
      </p:sp>
    </p:spTree>
    <p:extLst>
      <p:ext uri="{BB962C8B-B14F-4D97-AF65-F5344CB8AC3E}">
        <p14:creationId xmlns:p14="http://schemas.microsoft.com/office/powerpoint/2010/main" val="3815874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657810-C2E9-B8F3-3B90-CE6DB5CFB4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8A2728C-5091-E17E-8FB5-F1B287B38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9E47-36AB-422A-8771-01693144F6AF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158B676-83E8-1822-EB63-A789D04A0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MESHING: cells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9AA8A4F-3BB1-8717-A821-3900B561F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92" y="1768678"/>
            <a:ext cx="5715798" cy="4363059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AC340730-6085-1914-3A30-AC80C4D4398A}"/>
              </a:ext>
            </a:extLst>
          </p:cNvPr>
          <p:cNvSpPr txBox="1"/>
          <p:nvPr/>
        </p:nvSpPr>
        <p:spPr>
          <a:xfrm>
            <a:off x="6584122" y="2240467"/>
            <a:ext cx="47188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ighlight>
                  <a:srgbClr val="FFFF00"/>
                </a:highlight>
              </a:rPr>
              <a:t>Spacer:</a:t>
            </a:r>
          </a:p>
          <a:p>
            <a:r>
              <a:rPr lang="en-GB" dirty="0">
                <a:highlight>
                  <a:srgbClr val="FFFF00"/>
                </a:highlight>
              </a:rPr>
              <a:t>Data for a material card will be delivered.</a:t>
            </a:r>
          </a:p>
          <a:p>
            <a:endParaRPr lang="en-GB" dirty="0">
              <a:highlight>
                <a:srgbClr val="FFFF00"/>
              </a:highlight>
            </a:endParaRPr>
          </a:p>
          <a:p>
            <a:r>
              <a:rPr lang="en-GB" dirty="0" err="1"/>
              <a:t>Hexa</a:t>
            </a:r>
            <a:r>
              <a:rPr lang="en-GB" dirty="0"/>
              <a:t> Solid 1 layer</a:t>
            </a:r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B5213BB2-B3F4-ABFF-8D76-F6C0C85C620D}"/>
              </a:ext>
            </a:extLst>
          </p:cNvPr>
          <p:cNvCxnSpPr/>
          <p:nvPr/>
        </p:nvCxnSpPr>
        <p:spPr>
          <a:xfrm flipH="1" flipV="1">
            <a:off x="3584448" y="2752344"/>
            <a:ext cx="2999674" cy="512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904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680C31-A865-576E-FCC9-C8D5B39D7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04C377F-EEF0-A3BD-DBF6-2E45B6C82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9E47-36AB-422A-8771-01693144F6AF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0EB15DC-DAF5-BFFF-86E3-A3D168F44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MESHING: cells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767C52D-B8E1-6084-0DDF-A111AD119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08" y="1913290"/>
            <a:ext cx="5345090" cy="296046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6019AE3-8E69-3A28-36A6-2A2268F41B7C}"/>
              </a:ext>
            </a:extLst>
          </p:cNvPr>
          <p:cNvSpPr txBox="1"/>
          <p:nvPr/>
        </p:nvSpPr>
        <p:spPr>
          <a:xfrm>
            <a:off x="5998906" y="1913290"/>
            <a:ext cx="5345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Will not be meshed</a:t>
            </a:r>
          </a:p>
        </p:txBody>
      </p:sp>
    </p:spTree>
    <p:extLst>
      <p:ext uri="{BB962C8B-B14F-4D97-AF65-F5344CB8AC3E}">
        <p14:creationId xmlns:p14="http://schemas.microsoft.com/office/powerpoint/2010/main" val="3264547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BD4391-1D4E-6591-FAA5-0580F00ADD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87B4997-A7B7-9B15-59FC-1DAAD5110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9E47-36AB-422A-8771-01693144F6AF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96DDA01-DD6B-718E-C521-7D7A8FF35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MESHING: cells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7AA5E9F-E46E-DC62-3A7B-F4386DCDFF60}"/>
              </a:ext>
            </a:extLst>
          </p:cNvPr>
          <p:cNvSpPr txBox="1"/>
          <p:nvPr/>
        </p:nvSpPr>
        <p:spPr>
          <a:xfrm>
            <a:off x="2195002" y="4181002"/>
            <a:ext cx="5345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Components from the example, </a:t>
            </a:r>
            <a:r>
              <a:rPr lang="en-GB" dirty="0">
                <a:highlight>
                  <a:srgbClr val="FFFF00"/>
                </a:highlight>
              </a:rPr>
              <a:t>position TBD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8E31F6F-ABA6-FF85-4229-699BCC1AF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8241"/>
            <a:ext cx="6839905" cy="232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647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60A944-4D7E-8947-D59A-98AACB98A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5838F99-742C-151B-F775-93B88539F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9E47-36AB-422A-8771-01693144F6AF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1E2B13E-4263-8C9F-3BF6-5558FB97F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MESHING: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70017F0-FCE3-7E89-D0E4-2879527C6AA0}"/>
              </a:ext>
            </a:extLst>
          </p:cNvPr>
          <p:cNvSpPr txBox="1"/>
          <p:nvPr/>
        </p:nvSpPr>
        <p:spPr>
          <a:xfrm>
            <a:off x="505821" y="1821656"/>
            <a:ext cx="3099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Same as in the example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PID definition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SET definition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Contacts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Numbering range</a:t>
            </a:r>
          </a:p>
        </p:txBody>
      </p:sp>
    </p:spTree>
    <p:extLst>
      <p:ext uri="{BB962C8B-B14F-4D97-AF65-F5344CB8AC3E}">
        <p14:creationId xmlns:p14="http://schemas.microsoft.com/office/powerpoint/2010/main" val="2809799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1BD8C3-BEF9-E2D7-CCD6-148C50ED6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3620780-8D2C-4995-090D-FF23284D9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9E47-36AB-422A-8771-01693144F6AF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A264AB3-D512-B4E5-20B2-4184947C7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Bolts - Housing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906FCD2-4F91-9989-8298-832826F3F57C}"/>
              </a:ext>
            </a:extLst>
          </p:cNvPr>
          <p:cNvSpPr txBox="1"/>
          <p:nvPr/>
        </p:nvSpPr>
        <p:spPr>
          <a:xfrm>
            <a:off x="1060704" y="1792224"/>
            <a:ext cx="2569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d&lt; 5mm – Beams spiders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3BFF869-FA62-9E34-76B2-BF68DA90E828}"/>
              </a:ext>
            </a:extLst>
          </p:cNvPr>
          <p:cNvSpPr txBox="1"/>
          <p:nvPr/>
        </p:nvSpPr>
        <p:spPr>
          <a:xfrm>
            <a:off x="7498080" y="1792224"/>
            <a:ext cx="4360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d≤ 5mm – SOILDS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A7B17E3-7A71-69FB-3235-D815235C0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440" y="2161556"/>
            <a:ext cx="5311478" cy="260127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4642428-798D-642E-5F97-83C531E7F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2046" y="4991796"/>
            <a:ext cx="1870766" cy="150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084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</Words>
  <Application>Microsoft Office PowerPoint</Application>
  <PresentationFormat>Widescreen</PresentationFormat>
  <Paragraphs>62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Libre Franklin</vt:lpstr>
      <vt:lpstr>Libre Franklin Medium</vt:lpstr>
      <vt:lpstr>Office Theme</vt:lpstr>
      <vt:lpstr>PowerPoint Presentation</vt:lpstr>
      <vt:lpstr>Inputs, 06.02.2025</vt:lpstr>
      <vt:lpstr>MESHING</vt:lpstr>
      <vt:lpstr>MESHING: cells</vt:lpstr>
      <vt:lpstr>MESHING: cells</vt:lpstr>
      <vt:lpstr>MESHING: cells</vt:lpstr>
      <vt:lpstr>MESHING: cells</vt:lpstr>
      <vt:lpstr>MESHING:</vt:lpstr>
      <vt:lpstr>Bolts - Housing</vt:lpstr>
      <vt:lpstr>Bolts – in general </vt:lpstr>
      <vt:lpstr>Mass</vt:lpstr>
      <vt:lpstr>Delivery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</cp:revision>
  <dcterms:created xsi:type="dcterms:W3CDTF">2025-02-06T12:44:00Z</dcterms:created>
  <dcterms:modified xsi:type="dcterms:W3CDTF">2025-02-06T12:45:10Z</dcterms:modified>
</cp:coreProperties>
</file>