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5FAA4-C402-4C36-9DA0-EEB4A71537FC}" type="datetimeFigureOut">
              <a:rPr lang="en-IN" smtClean="0"/>
              <a:t>07-04-2025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9A1B2-7199-4996-9699-292AB8F95B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7441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F506-CEC7-4637-8148-C9D0C92225FF}" type="datetimeFigureOut">
              <a:rPr lang="en-IN" smtClean="0"/>
              <a:t>07-04-2025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9BE8-FCDD-49D1-A21C-C1750868BB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0586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F506-CEC7-4637-8148-C9D0C92225FF}" type="datetimeFigureOut">
              <a:rPr lang="en-IN" smtClean="0"/>
              <a:t>07-04-2025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9BE8-FCDD-49D1-A21C-C1750868BB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689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F506-CEC7-4637-8148-C9D0C92225FF}" type="datetimeFigureOut">
              <a:rPr lang="en-IN" smtClean="0"/>
              <a:t>07-04-2025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9BE8-FCDD-49D1-A21C-C1750868BB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91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tzhalter Diagramm +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hidden="1">
            <a:extLst>
              <a:ext uri="{FF2B5EF4-FFF2-40B4-BE49-F238E27FC236}">
                <a16:creationId xmlns:a16="http://schemas.microsoft.com/office/drawing/2014/main" id="{5F149753-B02F-4F99-9A4A-FA6D61440A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88651" cy="6858000"/>
          </a:xfrm>
          <a:prstGeom prst="rect">
            <a:avLst/>
          </a:prstGeom>
        </p:spPr>
      </p:pic>
      <p:sp>
        <p:nvSpPr>
          <p:cNvPr id="24" name="Rechteck 23" hidden="1">
            <a:extLst>
              <a:ext uri="{FF2B5EF4-FFF2-40B4-BE49-F238E27FC236}">
                <a16:creationId xmlns:a16="http://schemas.microsoft.com/office/drawing/2014/main" id="{E5143D05-E071-44DA-B96D-A0D83DC0E606}"/>
              </a:ext>
            </a:extLst>
          </p:cNvPr>
          <p:cNvSpPr/>
          <p:nvPr userDrawn="1"/>
        </p:nvSpPr>
        <p:spPr>
          <a:xfrm>
            <a:off x="172532" y="167268"/>
            <a:ext cx="11846932" cy="6523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D7539FD2-EE13-8C4E-9F50-9097F5CC87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97990" y="6494460"/>
            <a:ext cx="723675" cy="245790"/>
          </a:xfrm>
        </p:spPr>
        <p:txBody>
          <a:bodyPr lIns="90000" anchor="ctr"/>
          <a:lstStyle>
            <a:lvl1pPr algn="r">
              <a:defRPr sz="600">
                <a:latin typeface="Libre Franklin" pitchFamily="2" charset="77"/>
              </a:defRPr>
            </a:lvl1pPr>
          </a:lstStyle>
          <a:p>
            <a:fld id="{D4A7F223-684F-674E-8418-1E5101C2620A}" type="datetime1">
              <a:rPr lang="de-DE" smtClean="0"/>
              <a:pPr/>
              <a:t>07.04.2025</a:t>
            </a:fld>
            <a:endParaRPr lang="en-GB" dirty="0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056F9E3B-66E7-CF42-8C2D-98F9B11BA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2172" y="6494462"/>
            <a:ext cx="4114800" cy="245790"/>
          </a:xfrm>
        </p:spPr>
        <p:txBody>
          <a:bodyPr anchor="ctr"/>
          <a:lstStyle>
            <a:lvl1pPr>
              <a:defRPr sz="600" b="0" i="0">
                <a:latin typeface="Libre Franklin" pitchFamily="2" charset="77"/>
              </a:defRPr>
            </a:lvl1pPr>
          </a:lstStyle>
          <a:p>
            <a:r>
              <a:rPr lang="en-GB"/>
              <a:t>HYMER</a:t>
            </a:r>
            <a:endParaRPr lang="en-GB" dirty="0"/>
          </a:p>
        </p:txBody>
      </p:sp>
      <p:sp>
        <p:nvSpPr>
          <p:cNvPr id="21" name="Foliennummernplatzhalter 5">
            <a:extLst>
              <a:ext uri="{FF2B5EF4-FFF2-40B4-BE49-F238E27FC236}">
                <a16:creationId xmlns:a16="http://schemas.microsoft.com/office/drawing/2014/main" id="{2D30DAB7-1428-0047-BDA2-7645D81C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1292" y="6494460"/>
            <a:ext cx="309059" cy="245791"/>
          </a:xfrm>
        </p:spPr>
        <p:txBody>
          <a:bodyPr anchor="ctr"/>
          <a:lstStyle>
            <a:lvl1pPr>
              <a:defRPr sz="600" b="0" i="0">
                <a:latin typeface="Libre Franklin" pitchFamily="2" charset="77"/>
              </a:defRPr>
            </a:lvl1pPr>
          </a:lstStyle>
          <a:p>
            <a:fld id="{18299E47-36AB-422A-8771-01693144F6A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EE4F438-0709-3048-B976-CF160FE8ED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90168" y="2498288"/>
            <a:ext cx="5131498" cy="3810437"/>
          </a:xfrm>
        </p:spPr>
        <p:txBody>
          <a:bodyPr lIns="0" tIns="0"/>
          <a:lstStyle>
            <a:lvl1pPr marL="0" indent="0">
              <a:lnSpc>
                <a:spcPts val="2260"/>
              </a:lnSpc>
              <a:spcBef>
                <a:spcPts val="300"/>
              </a:spcBef>
              <a:spcAft>
                <a:spcPts val="300"/>
              </a:spcAft>
              <a:buNone/>
              <a:defRPr sz="1800" b="0" i="0" cap="all" baseline="0">
                <a:solidFill>
                  <a:schemeClr val="tx2"/>
                </a:solidFill>
                <a:latin typeface="Libre Franklin Medium" pitchFamily="2" charset="77"/>
              </a:defRPr>
            </a:lvl1pPr>
            <a:lvl2pPr marL="0" indent="0" algn="just">
              <a:lnSpc>
                <a:spcPts val="2260"/>
              </a:lnSpc>
              <a:spcBef>
                <a:spcPts val="300"/>
              </a:spcBef>
              <a:spcAft>
                <a:spcPts val="300"/>
              </a:spcAft>
              <a:buNone/>
              <a:defRPr sz="1800" b="0" i="0">
                <a:solidFill>
                  <a:schemeClr val="tx1"/>
                </a:solidFill>
                <a:latin typeface="Libre Franklin" pitchFamily="2" charset="77"/>
              </a:defRPr>
            </a:lvl2pPr>
            <a:lvl3pPr marL="360000">
              <a:buClr>
                <a:schemeClr val="tx2"/>
              </a:buClr>
              <a:buSzPct val="90000"/>
              <a:defRPr sz="1800" b="0" i="0">
                <a:solidFill>
                  <a:schemeClr val="tx1"/>
                </a:solidFill>
                <a:latin typeface="Libre Franklin" pitchFamily="2" charset="77"/>
              </a:defRPr>
            </a:lvl3pPr>
            <a:lvl4pPr marL="360000">
              <a:buClr>
                <a:schemeClr val="tx2"/>
              </a:buClr>
              <a:buSzPct val="90000"/>
              <a:defRPr sz="1800" b="0" i="0">
                <a:solidFill>
                  <a:schemeClr val="tx1"/>
                </a:solidFill>
                <a:latin typeface="Libre Franklin" pitchFamily="2" charset="77"/>
              </a:defRPr>
            </a:lvl4pPr>
            <a:lvl5pPr marL="360000">
              <a:buClr>
                <a:schemeClr val="tx2"/>
              </a:buClr>
              <a:buSzPct val="90000"/>
              <a:defRPr sz="1800" b="0" i="0">
                <a:solidFill>
                  <a:schemeClr val="tx1"/>
                </a:solidFill>
                <a:latin typeface="Libre Franklin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e-DE" dirty="0"/>
          </a:p>
        </p:txBody>
      </p:sp>
      <p:cxnSp>
        <p:nvCxnSpPr>
          <p:cNvPr id="25" name="Gerader Verbinder 9">
            <a:extLst>
              <a:ext uri="{FF2B5EF4-FFF2-40B4-BE49-F238E27FC236}">
                <a16:creationId xmlns:a16="http://schemas.microsoft.com/office/drawing/2014/main" id="{D9D26BBF-F2B7-A94C-8EFE-413582AAAB0B}"/>
              </a:ext>
            </a:extLst>
          </p:cNvPr>
          <p:cNvCxnSpPr>
            <a:cxnSpLocks/>
          </p:cNvCxnSpPr>
          <p:nvPr userDrawn="1"/>
        </p:nvCxnSpPr>
        <p:spPr>
          <a:xfrm flipH="1">
            <a:off x="347156" y="1481890"/>
            <a:ext cx="761758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el 1">
            <a:extLst>
              <a:ext uri="{FF2B5EF4-FFF2-40B4-BE49-F238E27FC236}">
                <a16:creationId xmlns:a16="http://schemas.microsoft.com/office/drawing/2014/main" id="{830C2894-3E1C-B446-8721-5051BCEDD6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646" y="844475"/>
            <a:ext cx="11492272" cy="365125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2800" b="0" i="0" cap="all" baseline="0">
                <a:solidFill>
                  <a:schemeClr val="tx2"/>
                </a:solidFill>
                <a:latin typeface="Libre Franklin Medium" pitchFamily="2" charset="77"/>
              </a:defRPr>
            </a:lvl1pPr>
          </a:lstStyle>
          <a:p>
            <a:r>
              <a:rPr lang="en-GB" dirty="0" err="1"/>
              <a:t>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160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11">
          <p15:clr>
            <a:srgbClr val="FBAE40"/>
          </p15:clr>
        </p15:guide>
        <p15:guide id="3" orient="horz" pos="1139">
          <p15:clr>
            <a:srgbClr val="FBAE40"/>
          </p15:clr>
        </p15:guide>
        <p15:guide id="5" pos="7469">
          <p15:clr>
            <a:srgbClr val="FBAE40"/>
          </p15:clr>
        </p15:guide>
        <p15:guide id="6" orient="horz" pos="4065">
          <p15:clr>
            <a:srgbClr val="FBAE40"/>
          </p15:clr>
        </p15:guide>
        <p15:guide id="7" pos="7242">
          <p15:clr>
            <a:srgbClr val="FBAE40"/>
          </p15:clr>
        </p15:guide>
        <p15:guide id="8" orient="horz" pos="686">
          <p15:clr>
            <a:srgbClr val="FBAE40"/>
          </p15:clr>
        </p15:guide>
        <p15:guide id="9" orient="horz" pos="91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F506-CEC7-4637-8148-C9D0C92225FF}" type="datetimeFigureOut">
              <a:rPr lang="en-IN" smtClean="0"/>
              <a:t>07-04-2025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9BE8-FCDD-49D1-A21C-C1750868BB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911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F506-CEC7-4637-8148-C9D0C92225FF}" type="datetimeFigureOut">
              <a:rPr lang="en-IN" smtClean="0"/>
              <a:t>07-04-2025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9BE8-FCDD-49D1-A21C-C1750868BB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7967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F506-CEC7-4637-8148-C9D0C92225FF}" type="datetimeFigureOut">
              <a:rPr lang="en-IN" smtClean="0"/>
              <a:t>07-04-2025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9BE8-FCDD-49D1-A21C-C1750868BB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6692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F506-CEC7-4637-8148-C9D0C92225FF}" type="datetimeFigureOut">
              <a:rPr lang="en-IN" smtClean="0"/>
              <a:t>07-04-2025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9BE8-FCDD-49D1-A21C-C1750868BB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753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F506-CEC7-4637-8148-C9D0C92225FF}" type="datetimeFigureOut">
              <a:rPr lang="en-IN" smtClean="0"/>
              <a:t>07-04-2025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9BE8-FCDD-49D1-A21C-C1750868BB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846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F506-CEC7-4637-8148-C9D0C92225FF}" type="datetimeFigureOut">
              <a:rPr lang="en-IN" smtClean="0"/>
              <a:t>07-04-2025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9BE8-FCDD-49D1-A21C-C1750868BB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743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F506-CEC7-4637-8148-C9D0C92225FF}" type="datetimeFigureOut">
              <a:rPr lang="en-IN" smtClean="0"/>
              <a:t>07-04-2025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9BE8-FCDD-49D1-A21C-C1750868BB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788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F506-CEC7-4637-8148-C9D0C92225FF}" type="datetimeFigureOut">
              <a:rPr lang="en-IN" smtClean="0"/>
              <a:t>07-04-2025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9BE8-FCDD-49D1-A21C-C1750868BB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682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EF506-CEC7-4637-8148-C9D0C92225FF}" type="datetimeFigureOut">
              <a:rPr lang="en-IN" smtClean="0"/>
              <a:t>07-04-2025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D9BE8-FCDD-49D1-A21C-C1750868BB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091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3229" y="3244334"/>
            <a:ext cx="1779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Battery Pack E71</a:t>
            </a:r>
            <a:endParaRPr lang="en-IN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83067" y="6571018"/>
            <a:ext cx="8258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 Narrow" panose="020B0606020202030204" pitchFamily="34" charset="0"/>
              </a:rPr>
              <a:t>07-Apr-2025</a:t>
            </a:r>
            <a:endParaRPr lang="en-IN" sz="1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701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C5C0C-6980-F984-4D23-1659AB0CF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944291F-A510-33D1-47F5-CA062A8F7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21" y="1803483"/>
            <a:ext cx="6563641" cy="3534268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66E1AD8-C29B-7A83-F18B-99DA22E0B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9E47-36AB-422A-8771-01693144F6AF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4BF8069-6F12-F4E9-4175-F334283D5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MESHING: END BLOCK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7D0F024-91DC-B514-9846-2551350804B3}"/>
              </a:ext>
            </a:extLst>
          </p:cNvPr>
          <p:cNvSpPr txBox="1"/>
          <p:nvPr/>
        </p:nvSpPr>
        <p:spPr>
          <a:xfrm>
            <a:off x="8410194" y="1376537"/>
            <a:ext cx="35135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END_BLOCK_SOL</a:t>
            </a:r>
          </a:p>
          <a:p>
            <a:r>
              <a:rPr lang="en-GB" dirty="0"/>
              <a:t>As </a:t>
            </a:r>
            <a:r>
              <a:rPr lang="en-GB" dirty="0" err="1"/>
              <a:t>Hexa</a:t>
            </a:r>
            <a:r>
              <a:rPr lang="en-GB" dirty="0"/>
              <a:t> mesh (not as Shells as in PAM-CRASH models)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EA954583-70AF-1C5E-6184-F6FADD7853E5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4357116" y="1838202"/>
            <a:ext cx="4053078" cy="57581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853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BD8C3-BEF9-E2D7-CCD6-148C50ED6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3620780-8D2C-4995-090D-FF23284D9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9E47-36AB-422A-8771-01693144F6AF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A264AB3-D512-B4E5-20B2-4184947C7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Bolts - Housing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906FCD2-4F91-9989-8298-832826F3F57C}"/>
              </a:ext>
            </a:extLst>
          </p:cNvPr>
          <p:cNvSpPr txBox="1"/>
          <p:nvPr/>
        </p:nvSpPr>
        <p:spPr>
          <a:xfrm>
            <a:off x="1892644" y="1990820"/>
            <a:ext cx="256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Beams spiders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71E4302-1E62-70AA-EA5A-AF9057469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242" y="2573161"/>
            <a:ext cx="2335303" cy="344036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A9C042E-6CFA-0C9A-A7F5-F5ECD035C605}"/>
              </a:ext>
            </a:extLst>
          </p:cNvPr>
          <p:cNvSpPr txBox="1"/>
          <p:nvPr/>
        </p:nvSpPr>
        <p:spPr>
          <a:xfrm>
            <a:off x="6445162" y="1990820"/>
            <a:ext cx="256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 Bolts with pre-tension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342F45C-FEDF-12F6-96A8-6AA1D54FE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39" y="2487068"/>
            <a:ext cx="3334169" cy="300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97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A7DC4-7846-E301-E80E-C8B584D46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78A0964-48A1-BC4D-1845-3D624CD94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9E47-36AB-422A-8771-01693144F6AF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E49D50E-0949-B85B-7C6C-722CDFA14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Bolts - Housing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32986AC-1420-C3F0-3BC4-28A0821DB96F}"/>
              </a:ext>
            </a:extLst>
          </p:cNvPr>
          <p:cNvSpPr txBox="1"/>
          <p:nvPr/>
        </p:nvSpPr>
        <p:spPr>
          <a:xfrm>
            <a:off x="246888" y="1780508"/>
            <a:ext cx="7761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Take the bolts and holes(in the housing) from the example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C9F606-20D3-190C-F901-51CF5EEA8541}"/>
              </a:ext>
            </a:extLst>
          </p:cNvPr>
          <p:cNvSpPr txBox="1"/>
          <p:nvPr/>
        </p:nvSpPr>
        <p:spPr>
          <a:xfrm>
            <a:off x="246888" y="2397582"/>
            <a:ext cx="447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1. Create skin-shells on the housing 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64AB930-A9D2-CC81-70B7-2F48A8E5D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" y="2766914"/>
            <a:ext cx="3297195" cy="3112414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39F8253-8687-8C98-C757-7C78D2671E85}"/>
              </a:ext>
            </a:extLst>
          </p:cNvPr>
          <p:cNvSpPr txBox="1"/>
          <p:nvPr/>
        </p:nvSpPr>
        <p:spPr>
          <a:xfrm>
            <a:off x="4288536" y="2397582"/>
            <a:ext cx="7278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2. Use the skin-shells by housing meshing </a:t>
            </a:r>
            <a:r>
              <a:rPr lang="en-GB" b="1" dirty="0">
                <a:sym typeface="Wingdings" panose="05000000000000000000" pitchFamily="2" charset="2"/>
              </a:rPr>
              <a:t> due to matching to the solid bolts</a:t>
            </a:r>
            <a:endParaRPr lang="en-GB" b="1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E9B0BCD-680B-5AD4-5772-9F58FAE9F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217560"/>
            <a:ext cx="2833834" cy="352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78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BADEE-93A5-E23D-0A3A-74D53A664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67FB60B-851B-6C8B-77E3-18509110F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9E47-36AB-422A-8771-01693144F6AF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9AFE308-5D7B-3B43-FB43-31C105CF0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front structure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860D839-FDAA-19AC-6571-B8A128F23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59" y="2183018"/>
            <a:ext cx="5734708" cy="403426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19F4771-79FE-9A2E-19B2-566137D9A13F}"/>
              </a:ext>
            </a:extLst>
          </p:cNvPr>
          <p:cNvSpPr txBox="1"/>
          <p:nvPr/>
        </p:nvSpPr>
        <p:spPr>
          <a:xfrm>
            <a:off x="1234440" y="1572768"/>
            <a:ext cx="531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be taken from example</a:t>
            </a:r>
          </a:p>
        </p:txBody>
      </p:sp>
    </p:spTree>
    <p:extLst>
      <p:ext uri="{BB962C8B-B14F-4D97-AF65-F5344CB8AC3E}">
        <p14:creationId xmlns:p14="http://schemas.microsoft.com/office/powerpoint/2010/main" val="4055335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BC4BD-9BB2-1BF1-3F73-8E5A1344C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5C9ACA8-CD59-53A6-120C-7095E6A9E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9E47-36AB-422A-8771-01693144F6AF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8D9A032-7CB0-ED8B-C4F3-F84B481D1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front structure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7459D19-6156-7FBC-DA75-72B23EE90FDF}"/>
              </a:ext>
            </a:extLst>
          </p:cNvPr>
          <p:cNvSpPr txBox="1"/>
          <p:nvPr/>
        </p:nvSpPr>
        <p:spPr>
          <a:xfrm>
            <a:off x="1234440" y="1572768"/>
            <a:ext cx="531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Bottom cover </a:t>
            </a:r>
            <a:r>
              <a:rPr lang="en-GB" dirty="0">
                <a:sym typeface="Wingdings" panose="05000000000000000000" pitchFamily="2" charset="2"/>
              </a:rPr>
              <a:t> perimeters no needed</a:t>
            </a:r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F6E7A02-1245-2D4F-CC53-0C77E2E7A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175" y="2356561"/>
            <a:ext cx="4462137" cy="3959053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BAE11C2E-D09F-FCD4-DE7D-2775C011F9EC}"/>
              </a:ext>
            </a:extLst>
          </p:cNvPr>
          <p:cNvCxnSpPr/>
          <p:nvPr/>
        </p:nvCxnSpPr>
        <p:spPr>
          <a:xfrm>
            <a:off x="3502152" y="1847088"/>
            <a:ext cx="512064" cy="1865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728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114D2-68BC-F90F-A012-B165838B8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C0EA9A0-F422-3149-EE12-712982E63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9E47-36AB-422A-8771-01693144F6AF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74D54EA-4898-BEF2-3BA5-CE3FC14CA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front structure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81F68B0-A6A3-E3A0-EF51-48CEA52A0EE8}"/>
              </a:ext>
            </a:extLst>
          </p:cNvPr>
          <p:cNvSpPr txBox="1"/>
          <p:nvPr/>
        </p:nvSpPr>
        <p:spPr>
          <a:xfrm>
            <a:off x="1234440" y="1572768"/>
            <a:ext cx="531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OPTT is used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3A61F11-C23D-BE17-031B-B5CF5B929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509" y="2243816"/>
            <a:ext cx="7251001" cy="407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2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6320A-6FE6-6945-C4D1-DB42E8634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6EE2C6C-C2C9-2F5E-740A-1285034A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9E47-36AB-422A-8771-01693144F6AF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A8A1BD3-9BC7-901E-ABEF-0E2A0AE1A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Sensors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3111E98-9D66-BAE5-321E-2B0CE89F9A03}"/>
              </a:ext>
            </a:extLst>
          </p:cNvPr>
          <p:cNvSpPr txBox="1"/>
          <p:nvPr/>
        </p:nvSpPr>
        <p:spPr>
          <a:xfrm>
            <a:off x="1234440" y="1572768"/>
            <a:ext cx="531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Take the ACC sensors from the example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231CD53-241F-AA81-13CE-754BCCC94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042" y="2179649"/>
            <a:ext cx="6176290" cy="372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74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05EFF-9BCF-C903-17D5-14190522A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203A2A8-8A8F-8275-03FB-BF7C3858D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9E47-36AB-422A-8771-01693144F6AF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3326D4F-C5CF-C57B-34CF-3A8F387CB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INTERSECTIONS in CAD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81A4D5C-EE89-BE5D-3C45-52904B923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97" y="1626704"/>
            <a:ext cx="5445470" cy="438682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5FC1D1A-78DB-2C84-6BFD-DF1BFE994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735" y="2864388"/>
            <a:ext cx="4830888" cy="295802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03DD736-0A0F-31D9-7356-2F82A9EFC3B1}"/>
              </a:ext>
            </a:extLst>
          </p:cNvPr>
          <p:cNvSpPr txBox="1"/>
          <p:nvPr/>
        </p:nvSpPr>
        <p:spPr>
          <a:xfrm>
            <a:off x="6709539" y="1626704"/>
            <a:ext cx="531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Information will follow</a:t>
            </a:r>
          </a:p>
        </p:txBody>
      </p:sp>
    </p:spTree>
    <p:extLst>
      <p:ext uri="{BB962C8B-B14F-4D97-AF65-F5344CB8AC3E}">
        <p14:creationId xmlns:p14="http://schemas.microsoft.com/office/powerpoint/2010/main" val="2911507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41318-D9B4-8607-5FEC-B3587A327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A973CFC-A5CB-1BAE-5E8A-0A50E021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9E47-36AB-422A-8771-01693144F6AF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8B98940-4E9E-8715-3802-0419737C8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INTERSECTIONS in CAD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3846A63-3E88-8026-1248-650F8FBBA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087" y="2108591"/>
            <a:ext cx="6461753" cy="371232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48E8216-7C22-A5C6-3AFD-E7F8718A231D}"/>
              </a:ext>
            </a:extLst>
          </p:cNvPr>
          <p:cNvSpPr txBox="1"/>
          <p:nvPr/>
        </p:nvSpPr>
        <p:spPr>
          <a:xfrm>
            <a:off x="6853286" y="2108591"/>
            <a:ext cx="4242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 not mesh the sealing </a:t>
            </a:r>
            <a:r>
              <a:rPr lang="en-GB" dirty="0">
                <a:sym typeface="Wingdings" panose="05000000000000000000" pitchFamily="2" charset="2"/>
              </a:rPr>
              <a:t> the cover will be connected by TIED</a:t>
            </a:r>
            <a:endParaRPr lang="en-GB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1D0C03C-349A-57B0-0609-EA3AC7BE1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256" y="3006389"/>
            <a:ext cx="4968804" cy="3205875"/>
          </a:xfrm>
          <a:prstGeom prst="rect">
            <a:avLst/>
          </a:prstGeo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8177D0B0-E0AD-6E52-9684-144F03A5C9D1}"/>
              </a:ext>
            </a:extLst>
          </p:cNvPr>
          <p:cNvCxnSpPr/>
          <p:nvPr/>
        </p:nvCxnSpPr>
        <p:spPr>
          <a:xfrm>
            <a:off x="10180948" y="2389797"/>
            <a:ext cx="226244" cy="1861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0C628C59-88AB-D471-A529-5A904B63B9C1}"/>
              </a:ext>
            </a:extLst>
          </p:cNvPr>
          <p:cNvCxnSpPr/>
          <p:nvPr/>
        </p:nvCxnSpPr>
        <p:spPr>
          <a:xfrm flipH="1">
            <a:off x="4034672" y="2318994"/>
            <a:ext cx="2894029" cy="2809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281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3B735-14A8-918F-579F-AEBE303AB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7A4A472-DA87-4CF8-5B05-04710D7EA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9E47-36AB-422A-8771-01693144F6AF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11DB539-B442-45A3-1738-9FC5A3D96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INTERSECTIONS in CAD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98351B8-60FB-33F7-1DC2-6296DA99FB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535"/>
          <a:stretch/>
        </p:blipFill>
        <p:spPr>
          <a:xfrm>
            <a:off x="534102" y="1609500"/>
            <a:ext cx="4160447" cy="4884960"/>
          </a:xfrm>
          <a:prstGeom prst="rect">
            <a:avLst/>
          </a:prstGeom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32413FFE-A8B1-262B-0B89-891D8F148B31}"/>
              </a:ext>
            </a:extLst>
          </p:cNvPr>
          <p:cNvCxnSpPr/>
          <p:nvPr/>
        </p:nvCxnSpPr>
        <p:spPr>
          <a:xfrm flipH="1">
            <a:off x="4430597" y="1998482"/>
            <a:ext cx="10086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CC459C1D-3E54-BD22-48CD-C121F30579E3}"/>
              </a:ext>
            </a:extLst>
          </p:cNvPr>
          <p:cNvCxnSpPr/>
          <p:nvPr/>
        </p:nvCxnSpPr>
        <p:spPr>
          <a:xfrm flipH="1">
            <a:off x="4430597" y="2158738"/>
            <a:ext cx="10086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F15F1A13-BD05-A79D-3E1A-27329C1C4B2F}"/>
              </a:ext>
            </a:extLst>
          </p:cNvPr>
          <p:cNvCxnSpPr/>
          <p:nvPr/>
        </p:nvCxnSpPr>
        <p:spPr>
          <a:xfrm flipH="1">
            <a:off x="4430597" y="4581427"/>
            <a:ext cx="10086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803648BF-68E3-9959-1C35-3395892D6837}"/>
              </a:ext>
            </a:extLst>
          </p:cNvPr>
          <p:cNvCxnSpPr/>
          <p:nvPr/>
        </p:nvCxnSpPr>
        <p:spPr>
          <a:xfrm flipH="1">
            <a:off x="4430597" y="4826524"/>
            <a:ext cx="10086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0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9107D-5159-5C39-F6BA-58C8098A7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9FC496C-40F3-ECC5-C597-FD823F90A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9E47-36AB-422A-8771-01693144F6AF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BD511C9-2504-CD1D-885A-7E737A918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Inputs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021E1BF-5482-BA7D-166A-9307793BD164}"/>
              </a:ext>
            </a:extLst>
          </p:cNvPr>
          <p:cNvSpPr txBox="1"/>
          <p:nvPr/>
        </p:nvSpPr>
        <p:spPr>
          <a:xfrm>
            <a:off x="1036864" y="1755321"/>
            <a:ext cx="1012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CAD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2C4C830-FD2D-3776-3D54-F08185E97956}"/>
              </a:ext>
            </a:extLst>
          </p:cNvPr>
          <p:cNvSpPr txBox="1"/>
          <p:nvPr/>
        </p:nvSpPr>
        <p:spPr>
          <a:xfrm>
            <a:off x="4792436" y="1755321"/>
            <a:ext cx="2193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FEM - Example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E757FAA-2B14-46CD-1E19-3350319A13F9}"/>
              </a:ext>
            </a:extLst>
          </p:cNvPr>
          <p:cNvSpPr txBox="1"/>
          <p:nvPr/>
        </p:nvSpPr>
        <p:spPr>
          <a:xfrm>
            <a:off x="351292" y="5247964"/>
            <a:ext cx="29120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/>
              <a:t>SDI5-00035091-000.007-EXPORT E71 PHEV2.5 HVB CAD CW13.5.stp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6416DBC-74C3-ACEB-F53A-5B2FB20C9DFB}"/>
              </a:ext>
            </a:extLst>
          </p:cNvPr>
          <p:cNvSpPr txBox="1"/>
          <p:nvPr/>
        </p:nvSpPr>
        <p:spPr>
          <a:xfrm>
            <a:off x="4176986" y="5173876"/>
            <a:ext cx="38971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/>
              <a:t>270-PO63__-S1-hv_module______-_-___-__-_____-__-______-_-HV_BM-011-c7344d06___wo_cuves.key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C1405E7-43F6-AAD4-061B-FBF0FFAE0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4" y="2380353"/>
            <a:ext cx="3489525" cy="254444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FDFFB14-8070-E906-8458-B468239FC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774" y="2380353"/>
            <a:ext cx="3554006" cy="246445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DAEF101-6BE9-02ED-B16D-7E44A6D17C67}"/>
              </a:ext>
            </a:extLst>
          </p:cNvPr>
          <p:cNvSpPr txBox="1"/>
          <p:nvPr/>
        </p:nvSpPr>
        <p:spPr>
          <a:xfrm>
            <a:off x="9254708" y="1755321"/>
            <a:ext cx="2193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FEM - High pack</a:t>
            </a:r>
          </a:p>
        </p:txBody>
      </p:sp>
    </p:spTree>
    <p:extLst>
      <p:ext uri="{BB962C8B-B14F-4D97-AF65-F5344CB8AC3E}">
        <p14:creationId xmlns:p14="http://schemas.microsoft.com/office/powerpoint/2010/main" val="4067166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8499D-5F5E-68D7-415A-BD61FD195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1BBF352-CAC6-F84A-2305-7F4FBAD96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9E47-36AB-422A-8771-01693144F6AF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BD36D24-9A18-3657-A71D-D4F33058B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Delivery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4922697-1975-08BD-F1B6-A3CC5E9FB5E5}"/>
              </a:ext>
            </a:extLst>
          </p:cNvPr>
          <p:cNvSpPr txBox="1"/>
          <p:nvPr/>
        </p:nvSpPr>
        <p:spPr>
          <a:xfrm>
            <a:off x="366646" y="1920240"/>
            <a:ext cx="7392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FE-Model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Deadline: </a:t>
            </a:r>
            <a:r>
              <a:rPr lang="en-GB" dirty="0" smtClean="0"/>
              <a:t>20.04.2025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90421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911D1-548F-3A3A-6FC5-13FB7B837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5658FDF-29DD-6E64-160C-BB401FD7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9E47-36AB-422A-8771-01693144F6AF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0FE9F5F-22F4-973B-9D14-F795F13BD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Position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12A3C69-31C7-2D23-F345-0485D94141F9}"/>
              </a:ext>
            </a:extLst>
          </p:cNvPr>
          <p:cNvSpPr txBox="1"/>
          <p:nvPr/>
        </p:nvSpPr>
        <p:spPr>
          <a:xfrm>
            <a:off x="1036864" y="1755321"/>
            <a:ext cx="1012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382BFE5-37E4-C51A-D22A-88F431BF7BF0}"/>
              </a:ext>
            </a:extLst>
          </p:cNvPr>
          <p:cNvSpPr txBox="1"/>
          <p:nvPr/>
        </p:nvSpPr>
        <p:spPr>
          <a:xfrm>
            <a:off x="351292" y="5247964"/>
            <a:ext cx="3571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Use CAD position of the BP,</a:t>
            </a:r>
          </a:p>
          <a:p>
            <a:r>
              <a:rPr lang="en-GB" dirty="0"/>
              <a:t>Move FE-Model by -150mm in X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807FAB2-B601-74A1-B394-9A521AE78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4" y="2380353"/>
            <a:ext cx="3489525" cy="254444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E91097E-79ED-6C56-591A-E6A1C83C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787" y="2024069"/>
            <a:ext cx="5221176" cy="34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68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5DA77-2A4A-90EB-BDA9-34A65A5FD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34FB4AE-8159-48DA-FBEA-061C73AD7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9E47-36AB-422A-8771-01693144F6AF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04A7E7E-83B9-2339-5203-694025EE8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MESHING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7A14D57-802B-2F78-4187-BBE9EC39239F}"/>
              </a:ext>
            </a:extLst>
          </p:cNvPr>
          <p:cNvSpPr txBox="1"/>
          <p:nvPr/>
        </p:nvSpPr>
        <p:spPr>
          <a:xfrm>
            <a:off x="505821" y="4532900"/>
            <a:ext cx="4891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noProof="0" dirty="0"/>
              <a:t>HOUSING:</a:t>
            </a:r>
          </a:p>
          <a:p>
            <a:r>
              <a:rPr lang="en-GB" noProof="0" dirty="0"/>
              <a:t>Target Element length = </a:t>
            </a:r>
            <a:r>
              <a:rPr lang="en-GB" b="1" noProof="0" dirty="0"/>
              <a:t>6mm</a:t>
            </a:r>
          </a:p>
          <a:p>
            <a:r>
              <a:rPr lang="en-GB" b="1" dirty="0"/>
              <a:t>(The example model was 5.0 mm)</a:t>
            </a:r>
            <a:endParaRPr lang="en-GB" b="1" noProof="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F3A42CB-0657-8CAC-3F12-D012653641DA}"/>
              </a:ext>
            </a:extLst>
          </p:cNvPr>
          <p:cNvSpPr txBox="1"/>
          <p:nvPr/>
        </p:nvSpPr>
        <p:spPr>
          <a:xfrm>
            <a:off x="1088839" y="1576262"/>
            <a:ext cx="4891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noProof="0" dirty="0"/>
              <a:t>Shells:</a:t>
            </a:r>
          </a:p>
          <a:p>
            <a:r>
              <a:rPr lang="en-GB" noProof="0" dirty="0"/>
              <a:t>Target Element length = 5mm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55AD9FF-A607-EBCC-08C3-3879157CB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782" y="1365658"/>
            <a:ext cx="4018770" cy="442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83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52E50-469E-CBF5-0BA5-6C190C2B9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79ECA5E-5315-4DB3-2EA1-F82353C0C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9E47-36AB-422A-8771-01693144F6AF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C9BC9E2-D8D8-95D9-3604-29AC7BC0B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MESHING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022609E-95CA-4738-7A04-28FC89354E71}"/>
              </a:ext>
            </a:extLst>
          </p:cNvPr>
          <p:cNvSpPr txBox="1"/>
          <p:nvPr/>
        </p:nvSpPr>
        <p:spPr>
          <a:xfrm>
            <a:off x="505821" y="4532900"/>
            <a:ext cx="4891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noProof="0" dirty="0"/>
              <a:t>HOUSING:</a:t>
            </a:r>
          </a:p>
          <a:p>
            <a:r>
              <a:rPr lang="en-GB" noProof="0" dirty="0"/>
              <a:t>Target Element length = </a:t>
            </a:r>
            <a:r>
              <a:rPr lang="en-GB" b="1" noProof="0" dirty="0"/>
              <a:t>6mm</a:t>
            </a:r>
          </a:p>
          <a:p>
            <a:r>
              <a:rPr lang="en-GB" dirty="0"/>
              <a:t>(The example model was 5.0 mm)</a:t>
            </a:r>
            <a:endParaRPr lang="en-GB" noProof="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7ABA9B2-50D4-9728-F5FC-6F5DC1CA0BBA}"/>
              </a:ext>
            </a:extLst>
          </p:cNvPr>
          <p:cNvSpPr txBox="1"/>
          <p:nvPr/>
        </p:nvSpPr>
        <p:spPr>
          <a:xfrm>
            <a:off x="1088839" y="1576262"/>
            <a:ext cx="4891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noProof="0" dirty="0"/>
              <a:t>Shells:</a:t>
            </a:r>
          </a:p>
          <a:p>
            <a:r>
              <a:rPr lang="en-GB" noProof="0" dirty="0"/>
              <a:t>Target Element length = 5mm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A240EE3-526C-8087-B4E9-1E6BBC5D3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721" y="1727919"/>
            <a:ext cx="6385991" cy="424822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4DB7C3B-68B5-DA30-83D7-BC0E555A2BA4}"/>
              </a:ext>
            </a:extLst>
          </p:cNvPr>
          <p:cNvSpPr txBox="1"/>
          <p:nvPr/>
        </p:nvSpPr>
        <p:spPr>
          <a:xfrm>
            <a:off x="5980176" y="565372"/>
            <a:ext cx="4891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noProof="0" dirty="0"/>
              <a:t>HOUSING:</a:t>
            </a:r>
          </a:p>
          <a:p>
            <a:r>
              <a:rPr lang="en-GB" noProof="0" dirty="0"/>
              <a:t>3 ribs inside with Element length = </a:t>
            </a:r>
            <a:r>
              <a:rPr lang="en-GB" b="1" noProof="0" dirty="0"/>
              <a:t>8mm</a:t>
            </a:r>
            <a:r>
              <a:rPr lang="en-GB" noProof="0" dirty="0"/>
              <a:t> </a:t>
            </a:r>
            <a:endParaRPr lang="en-GB" b="1" noProof="0" dirty="0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27CB828A-43F1-8FD7-E6A1-FBCBA38738CD}"/>
              </a:ext>
            </a:extLst>
          </p:cNvPr>
          <p:cNvCxnSpPr/>
          <p:nvPr/>
        </p:nvCxnSpPr>
        <p:spPr>
          <a:xfrm>
            <a:off x="6455664" y="1027037"/>
            <a:ext cx="576072" cy="324321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C4EBB5DB-08C4-C3FF-9DDC-28DFB4985101}"/>
              </a:ext>
            </a:extLst>
          </p:cNvPr>
          <p:cNvCxnSpPr>
            <a:cxnSpLocks/>
          </p:cNvCxnSpPr>
          <p:nvPr/>
        </p:nvCxnSpPr>
        <p:spPr>
          <a:xfrm>
            <a:off x="6455664" y="1027037"/>
            <a:ext cx="2006015" cy="324321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CC5142FF-C2A8-BA9A-A40F-BB038BAAA2EE}"/>
              </a:ext>
            </a:extLst>
          </p:cNvPr>
          <p:cNvCxnSpPr>
            <a:cxnSpLocks/>
          </p:cNvCxnSpPr>
          <p:nvPr/>
        </p:nvCxnSpPr>
        <p:spPr>
          <a:xfrm>
            <a:off x="6455664" y="1124712"/>
            <a:ext cx="3392424" cy="272731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835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30BF6-A875-ED42-BA9E-AD54DDF8D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55C483A-64A1-F401-F5F7-0C8D0DCB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9E47-36AB-422A-8771-01693144F6AF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75FBC39-F53A-0122-E7B0-34E6F480B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MESHING: cells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E3A2DE0-2B2E-85E6-8057-3147DA690279}"/>
              </a:ext>
            </a:extLst>
          </p:cNvPr>
          <p:cNvSpPr txBox="1"/>
          <p:nvPr/>
        </p:nvSpPr>
        <p:spPr>
          <a:xfrm>
            <a:off x="6356609" y="1839699"/>
            <a:ext cx="563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The Cells with spacers </a:t>
            </a:r>
            <a:r>
              <a:rPr lang="en-GB" dirty="0"/>
              <a:t>shall be taken from </a:t>
            </a:r>
            <a:r>
              <a:rPr lang="en-GB" b="1" dirty="0"/>
              <a:t>High Pack</a:t>
            </a:r>
            <a:endParaRPr lang="en-GB" b="1" noProof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D01FD3F-5AF9-CECB-2137-9A60CFF38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987" y="2300632"/>
            <a:ext cx="4010126" cy="371289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A84FE84-A800-A525-BEB3-7607B64FE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70" y="2300632"/>
            <a:ext cx="5569338" cy="371289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D6771B2-6EC0-697F-BB5E-03C64BF24CD3}"/>
              </a:ext>
            </a:extLst>
          </p:cNvPr>
          <p:cNvSpPr txBox="1"/>
          <p:nvPr/>
        </p:nvSpPr>
        <p:spPr>
          <a:xfrm>
            <a:off x="660351" y="1839699"/>
            <a:ext cx="489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Cells </a:t>
            </a:r>
            <a:r>
              <a:rPr lang="en-GB" dirty="0"/>
              <a:t>in the example – One block</a:t>
            </a:r>
            <a:endParaRPr lang="en-GB" noProof="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4DFDD86-2DC0-5634-54B2-2C212AD4327D}"/>
              </a:ext>
            </a:extLst>
          </p:cNvPr>
          <p:cNvSpPr txBox="1"/>
          <p:nvPr/>
        </p:nvSpPr>
        <p:spPr>
          <a:xfrm>
            <a:off x="9033422" y="4147299"/>
            <a:ext cx="282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To be shared</a:t>
            </a:r>
          </a:p>
        </p:txBody>
      </p:sp>
    </p:spTree>
    <p:extLst>
      <p:ext uri="{BB962C8B-B14F-4D97-AF65-F5344CB8AC3E}">
        <p14:creationId xmlns:p14="http://schemas.microsoft.com/office/powerpoint/2010/main" val="2790636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57810-C2E9-B8F3-3B90-CE6DB5CFB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8A2728C-5091-E17E-8FB5-F1B287B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9E47-36AB-422A-8771-01693144F6AF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158B676-83E8-1822-EB63-A789D04A0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MESHING: Spacer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9AA8A4F-3BB1-8717-A821-3900B561F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92" y="1768678"/>
            <a:ext cx="5715798" cy="436305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FEC0D3F-52CC-A47F-6D8E-A5BBF93158B8}"/>
              </a:ext>
            </a:extLst>
          </p:cNvPr>
          <p:cNvSpPr txBox="1"/>
          <p:nvPr/>
        </p:nvSpPr>
        <p:spPr>
          <a:xfrm>
            <a:off x="6356609" y="1839699"/>
            <a:ext cx="563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The MID for the spacer </a:t>
            </a:r>
            <a:r>
              <a:rPr lang="en-GB" dirty="0"/>
              <a:t>from </a:t>
            </a:r>
            <a:r>
              <a:rPr lang="en-GB" b="1" dirty="0"/>
              <a:t>High Pack</a:t>
            </a:r>
            <a:endParaRPr lang="en-GB" b="1" noProof="0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ECCA113-DA29-A09D-5A87-2D1E6CD2D75A}"/>
              </a:ext>
            </a:extLst>
          </p:cNvPr>
          <p:cNvCxnSpPr>
            <a:stCxn id="3" idx="1"/>
          </p:cNvCxnSpPr>
          <p:nvPr/>
        </p:nvCxnSpPr>
        <p:spPr>
          <a:xfrm flipH="1">
            <a:off x="4178808" y="2024365"/>
            <a:ext cx="2177801" cy="2616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812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B0CF2-2370-D51D-89C1-04F0BB011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40671CD-6C6C-3743-B37A-37C40F521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14" y="2715767"/>
            <a:ext cx="6265402" cy="3915297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74F5001-4549-B28B-2D32-E133DA106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9E47-36AB-422A-8771-01693144F6AF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9C618AB-5180-26C6-4DAF-41BAED6F7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MESHING: wiring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647BACC0-5B03-0813-CDFB-C1D0DD0786BD}"/>
              </a:ext>
            </a:extLst>
          </p:cNvPr>
          <p:cNvCxnSpPr>
            <a:cxnSpLocks/>
          </p:cNvCxnSpPr>
          <p:nvPr/>
        </p:nvCxnSpPr>
        <p:spPr>
          <a:xfrm>
            <a:off x="1261872" y="1699703"/>
            <a:ext cx="3044952" cy="3519856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7A7F0F31-4B1C-75AA-6A8B-BB59A9A6E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546" y="2715768"/>
            <a:ext cx="4072230" cy="3189552"/>
          </a:xfrm>
          <a:prstGeom prst="rect">
            <a:avLst/>
          </a:prstGeo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014FBC2E-E329-C20F-6B79-72B89E0D30AA}"/>
              </a:ext>
            </a:extLst>
          </p:cNvPr>
          <p:cNvCxnSpPr>
            <a:cxnSpLocks/>
          </p:cNvCxnSpPr>
          <p:nvPr/>
        </p:nvCxnSpPr>
        <p:spPr>
          <a:xfrm>
            <a:off x="1261872" y="1699703"/>
            <a:ext cx="8138160" cy="2762569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6F75745B-735C-AB89-198F-E77B85701D38}"/>
              </a:ext>
            </a:extLst>
          </p:cNvPr>
          <p:cNvSpPr txBox="1"/>
          <p:nvPr/>
        </p:nvSpPr>
        <p:spPr>
          <a:xfrm>
            <a:off x="505821" y="1404604"/>
            <a:ext cx="921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 CAD for the wires and its plastic covers available! Do not include in the new FE-Model.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9DCD573-DF7E-55E0-B5CC-BAC13DEE3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0032" y="844475"/>
            <a:ext cx="2679192" cy="144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72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492E4-BD82-CB54-9CC9-52F22EFE9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D54CC99-686C-0289-5BB5-5ACF0F36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9E47-36AB-422A-8771-01693144F6AF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5D9C1E9-41F9-914C-371A-A6A1798C7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MESHING: electronics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F54C941-AD84-180D-102F-DF27E216FC2B}"/>
              </a:ext>
            </a:extLst>
          </p:cNvPr>
          <p:cNvSpPr txBox="1"/>
          <p:nvPr/>
        </p:nvSpPr>
        <p:spPr>
          <a:xfrm>
            <a:off x="4719449" y="1590619"/>
            <a:ext cx="534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Will not be meshed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0140BA4-4F83-DF92-EB12-F4225E61C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25" y="2282211"/>
            <a:ext cx="5323888" cy="347344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84368D1-C480-3505-35FF-886EFF619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016" y="2340970"/>
            <a:ext cx="4981886" cy="331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80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Widescreen</PresentationFormat>
  <Paragraphs>84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Libre Franklin</vt:lpstr>
      <vt:lpstr>Libre Franklin Medium</vt:lpstr>
      <vt:lpstr>Wingdings</vt:lpstr>
      <vt:lpstr>Office Theme</vt:lpstr>
      <vt:lpstr>PowerPoint Presentation</vt:lpstr>
      <vt:lpstr>Inputs</vt:lpstr>
      <vt:lpstr>Position</vt:lpstr>
      <vt:lpstr>MESHING</vt:lpstr>
      <vt:lpstr>MESHING</vt:lpstr>
      <vt:lpstr>MESHING: cells</vt:lpstr>
      <vt:lpstr>MESHING: Spacer</vt:lpstr>
      <vt:lpstr>MESHING: wiring</vt:lpstr>
      <vt:lpstr>MESHING: electronics</vt:lpstr>
      <vt:lpstr>MESHING: END BLOCK</vt:lpstr>
      <vt:lpstr>Bolts - Housing</vt:lpstr>
      <vt:lpstr>Bolts - Housing</vt:lpstr>
      <vt:lpstr>front structure</vt:lpstr>
      <vt:lpstr>front structure</vt:lpstr>
      <vt:lpstr>front structure</vt:lpstr>
      <vt:lpstr>Sensors</vt:lpstr>
      <vt:lpstr>INTERSECTIONS in CAD</vt:lpstr>
      <vt:lpstr>INTERSECTIONS in CAD</vt:lpstr>
      <vt:lpstr>INTERSECTIONS in CAD</vt:lpstr>
      <vt:lpstr>Delivery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2025-04-07T13:13:34Z</dcterms:created>
  <dcterms:modified xsi:type="dcterms:W3CDTF">2025-04-07T13:14:09Z</dcterms:modified>
</cp:coreProperties>
</file>